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2" r:id="rId4"/>
    <p:sldId id="265" r:id="rId5"/>
    <p:sldId id="276" r:id="rId6"/>
    <p:sldId id="278" r:id="rId7"/>
    <p:sldId id="258" r:id="rId8"/>
    <p:sldId id="279" r:id="rId9"/>
    <p:sldId id="267" r:id="rId10"/>
    <p:sldId id="281" r:id="rId11"/>
    <p:sldId id="264" r:id="rId12"/>
    <p:sldId id="277" r:id="rId13"/>
    <p:sldId id="262" r:id="rId14"/>
    <p:sldId id="269" r:id="rId15"/>
    <p:sldId id="280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71" autoAdjust="0"/>
  </p:normalViewPr>
  <p:slideViewPr>
    <p:cSldViewPr>
      <p:cViewPr varScale="1">
        <p:scale>
          <a:sx n="62" d="100"/>
          <a:sy n="62" d="100"/>
        </p:scale>
        <p:origin x="-90" y="-18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nl-NL"/>
              <a:pPr/>
              <a:t>9-12-2016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nl-NL"/>
              <a:pPr/>
              <a:t>9-12-2016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Klik om de modelstijlen te bewerken</a:t>
            </a:r>
          </a:p>
          <a:p>
            <a:pPr lvl="1"/>
            <a:r>
              <a:rPr/>
              <a:t>Tweede niveau</a:t>
            </a:r>
          </a:p>
          <a:p>
            <a:pPr lvl="2"/>
            <a:r>
              <a:rPr/>
              <a:t>Derde niveau</a:t>
            </a:r>
          </a:p>
          <a:p>
            <a:pPr lvl="3"/>
            <a:r>
              <a:rPr/>
              <a:t>Vierde niveau</a:t>
            </a:r>
          </a:p>
          <a:p>
            <a:pPr lvl="4"/>
            <a:r>
              <a:rPr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nl-NL" smtClean="0"/>
              <a:pPr/>
              <a:t>9-12-2016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3" y="188640"/>
            <a:ext cx="10297144" cy="2016224"/>
          </a:xfrm>
        </p:spPr>
        <p:txBody>
          <a:bodyPr/>
          <a:lstStyle/>
          <a:p>
            <a:r>
              <a:rPr lang="nl-NL" dirty="0" smtClean="0"/>
              <a:t>Samenvatting 4.5</a:t>
            </a:r>
            <a:br>
              <a:rPr lang="nl-NL" dirty="0" smtClean="0"/>
            </a:br>
            <a:r>
              <a:rPr lang="nl-NL" dirty="0" smtClean="0"/>
              <a:t>Opkomst steden en staten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4572" y="319257"/>
            <a:ext cx="4464497" cy="5784304"/>
          </a:xfrm>
        </p:spPr>
        <p:txBody>
          <a:bodyPr>
            <a:normAutofit fontScale="90000"/>
          </a:bodyPr>
          <a:lstStyle/>
          <a:p>
            <a:r>
              <a:rPr lang="nl-NL" sz="2000" dirty="0" smtClean="0"/>
              <a:t>Franse staatsvorming niet door middel van </a:t>
            </a:r>
            <a:r>
              <a:rPr lang="nl-NL" sz="2000" dirty="0" smtClean="0">
                <a:solidFill>
                  <a:srgbClr val="FF0000"/>
                </a:solidFill>
              </a:rPr>
              <a:t>feodale stelsel </a:t>
            </a:r>
            <a:r>
              <a:rPr lang="nl-NL" sz="2000" dirty="0" smtClean="0"/>
              <a:t>maar door </a:t>
            </a:r>
            <a:r>
              <a:rPr lang="nl-NL" sz="2000" dirty="0" smtClean="0">
                <a:solidFill>
                  <a:srgbClr val="FF0000"/>
                </a:solidFill>
              </a:rPr>
              <a:t>centralisatie!</a:t>
            </a:r>
            <a:br>
              <a:rPr lang="nl-NL" sz="2000" dirty="0" smtClean="0">
                <a:solidFill>
                  <a:srgbClr val="FF0000"/>
                </a:solidFill>
              </a:rPr>
            </a:br>
            <a:r>
              <a:rPr lang="nl-NL" sz="2000" dirty="0">
                <a:solidFill>
                  <a:srgbClr val="FF0000"/>
                </a:solidFill>
              </a:rPr>
              <a:t/>
            </a:r>
            <a:br>
              <a:rPr lang="nl-NL" sz="2000" dirty="0">
                <a:solidFill>
                  <a:srgbClr val="FF0000"/>
                </a:solidFill>
              </a:rPr>
            </a:br>
            <a:r>
              <a:rPr lang="nl-NL" sz="2000" dirty="0" smtClean="0">
                <a:solidFill>
                  <a:srgbClr val="FF0000"/>
                </a:solidFill>
              </a:rPr>
              <a:t>Centralisatie = </a:t>
            </a:r>
            <a:r>
              <a:rPr lang="nl-NL" sz="2000" dirty="0" smtClean="0"/>
              <a:t>de leenmannen buiten spel zetten. (Adel krijgt minder macht) </a:t>
            </a:r>
            <a:br>
              <a:rPr lang="nl-NL" sz="2000" dirty="0" smtClean="0"/>
            </a:br>
            <a:r>
              <a:rPr lang="nl-NL" sz="2000" dirty="0" smtClean="0"/>
              <a:t>Dit kan vooral door de opkomst van steden!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Belasting betalen en geld lenen aan de koning daarvoor terug privileges.</a:t>
            </a:r>
            <a:br>
              <a:rPr lang="nl-NL" sz="2000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64" y="116632"/>
            <a:ext cx="6912768" cy="5256584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1053852" y="544522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5" name="PIJL-OMLAAG 4"/>
          <p:cNvSpPr/>
          <p:nvPr/>
        </p:nvSpPr>
        <p:spPr>
          <a:xfrm>
            <a:off x="5302324" y="544522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621804" y="6295113"/>
            <a:ext cx="20162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Eigen leger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294212" y="6309320"/>
            <a:ext cx="288999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Geschoolde ambtenaren.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0664" y="3312393"/>
            <a:ext cx="4272311" cy="21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7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860" y="4509120"/>
            <a:ext cx="9601200" cy="1143000"/>
          </a:xfrm>
        </p:spPr>
        <p:txBody>
          <a:bodyPr/>
          <a:lstStyle/>
          <a:p>
            <a:r>
              <a:rPr lang="nl-NL" u="sng" dirty="0" smtClean="0">
                <a:solidFill>
                  <a:srgbClr val="FF0000"/>
                </a:solidFill>
              </a:rPr>
              <a:t>Centralisatie </a:t>
            </a:r>
            <a:r>
              <a:rPr lang="nl-NL" dirty="0" smtClean="0"/>
              <a:t>en </a:t>
            </a:r>
            <a:r>
              <a:rPr lang="nl-NL" u="sng" dirty="0" smtClean="0">
                <a:solidFill>
                  <a:srgbClr val="FF0000"/>
                </a:solidFill>
              </a:rPr>
              <a:t>uniformering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staat tegenover </a:t>
            </a:r>
            <a:br>
              <a:rPr lang="nl-NL" dirty="0" smtClean="0"/>
            </a:br>
            <a:r>
              <a:rPr lang="nl-NL" u="sng" dirty="0" smtClean="0">
                <a:solidFill>
                  <a:srgbClr val="00B050"/>
                </a:solidFill>
              </a:rPr>
              <a:t>Particularisme</a:t>
            </a:r>
            <a:endParaRPr lang="nl-NL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836" y="376606"/>
            <a:ext cx="6311775" cy="31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79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7828" y="260648"/>
            <a:ext cx="6350496" cy="2438400"/>
          </a:xfrm>
        </p:spPr>
        <p:txBody>
          <a:bodyPr/>
          <a:lstStyle/>
          <a:p>
            <a:r>
              <a:rPr lang="nl-NL" sz="7200" dirty="0" smtClean="0"/>
              <a:t>Bourgondië ?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xmlns="" val="276908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822604" y="332656"/>
            <a:ext cx="4176464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Hertog van Bourgondië kiest de kant van de Engelse koning in de 100 jarige oorlog. Frans koning heeft hulp van Bourgondië nodig om te winnen…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smtClean="0"/>
              <a:t>Franse koning: als je mij meehelpt wordt je uiteindelijk een onafhankelijke staat. Dus niet langer leenman van de Franse koning.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smtClean="0"/>
              <a:t>In het begin zeker succesvol.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smtClean="0"/>
              <a:t>Maar later veel verzet door o.a. 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Gent en Brugge (gewent door privileges om zelf veel te beslissen en daarom zijn ze tegen centralisatie.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smtClean="0"/>
              <a:t>Na dood van Karel de Stoute ….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smtClean="0"/>
              <a:t>Maria van </a:t>
            </a:r>
            <a:r>
              <a:rPr lang="nl-NL" dirty="0" err="1" smtClean="0"/>
              <a:t>Bourgondië</a:t>
            </a:r>
            <a:r>
              <a:rPr lang="nl-NL" dirty="0" smtClean="0"/>
              <a:t> tekent het </a:t>
            </a:r>
            <a:r>
              <a:rPr lang="nl-NL" dirty="0" err="1" smtClean="0"/>
              <a:t>Groot-privlige</a:t>
            </a:r>
            <a:r>
              <a:rPr lang="nl-NL" dirty="0" smtClean="0"/>
              <a:t> waardoor veel macht terugkomt bij de steden en centralisatie wordt stop gezet.</a:t>
            </a:r>
            <a:endParaRPr lang="nl-NL" dirty="0" smtClean="0"/>
          </a:p>
          <a:p>
            <a:pPr>
              <a:lnSpc>
                <a:spcPct val="90000"/>
              </a:lnSpc>
            </a:pPr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80" y="332656"/>
            <a:ext cx="66770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0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1143000"/>
          </a:xfrm>
        </p:spPr>
        <p:txBody>
          <a:bodyPr/>
          <a:lstStyle/>
          <a:p>
            <a:r>
              <a:rPr lang="nl-NL" dirty="0" smtClean="0"/>
              <a:t>HAVO					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813" y="1628800"/>
            <a:ext cx="37204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2684" y="260648"/>
            <a:ext cx="3456384" cy="4167336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764" y="260648"/>
            <a:ext cx="7488832" cy="48245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4" y="5229200"/>
            <a:ext cx="4032448" cy="11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674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836" y="196788"/>
            <a:ext cx="5184576" cy="2959224"/>
          </a:xfrm>
          <a:prstGeom prst="rect">
            <a:avLst/>
          </a:prstGeom>
        </p:spPr>
      </p:pic>
      <p:sp>
        <p:nvSpPr>
          <p:cNvPr id="6" name="PIJL-LINKS, -RECHTS EN -OMHOOG 5"/>
          <p:cNvSpPr/>
          <p:nvPr/>
        </p:nvSpPr>
        <p:spPr>
          <a:xfrm>
            <a:off x="2566020" y="4209522"/>
            <a:ext cx="1872208" cy="122413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382444" y="620688"/>
            <a:ext cx="5616624" cy="2438400"/>
          </a:xfrm>
        </p:spPr>
        <p:txBody>
          <a:bodyPr/>
          <a:lstStyle/>
          <a:p>
            <a:r>
              <a:rPr lang="nl-NL" dirty="0" smtClean="0"/>
              <a:t>Verschillende routes naar de huidige bestuursvorm.</a:t>
            </a:r>
            <a:br>
              <a:rPr lang="nl-NL" dirty="0" smtClean="0"/>
            </a:br>
            <a:r>
              <a:rPr lang="nl-NL" dirty="0" smtClean="0"/>
              <a:t>Verschil Engeland en Frankrijk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93812" y="3712874"/>
            <a:ext cx="61206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Arabische Lente (opstand in Tunesië / Egypte en Syrië)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798268" y="5013176"/>
            <a:ext cx="53285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Sterk centraal gezag door de militairen (Egypte) 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405780" y="5013176"/>
            <a:ext cx="1800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Regering ten val gebracht (Tunesië)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65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7200" dirty="0" smtClean="0"/>
              <a:t>Engeland ?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xmlns="" val="236960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0950" y="5600148"/>
            <a:ext cx="4176464" cy="1582688"/>
          </a:xfrm>
        </p:spPr>
        <p:txBody>
          <a:bodyPr>
            <a:normAutofit/>
          </a:bodyPr>
          <a:lstStyle/>
          <a:p>
            <a:r>
              <a:rPr lang="nl-NL" sz="1400" dirty="0" smtClean="0"/>
              <a:t>In Engeland functioneert het feodalisme wel goed en weet de koning een zeker nationaal gevoel te creëren met zijn oorlogen tegen Ierland, Schotland en Frankrijk. </a:t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/>
            </a:r>
            <a:br>
              <a:rPr lang="nl-NL" sz="1400" dirty="0"/>
            </a:br>
            <a:endParaRPr lang="nl-NL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72" y="188640"/>
            <a:ext cx="6768752" cy="48245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0950" y="185383"/>
            <a:ext cx="4149138" cy="21042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950" y="2420888"/>
            <a:ext cx="4117484" cy="31683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33772" y="5600148"/>
            <a:ext cx="63367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 smtClean="0"/>
              <a:t>Macht van de koning ingeperkt door Magna </a:t>
            </a:r>
            <a:r>
              <a:rPr lang="nl-NL" dirty="0" err="1" smtClean="0"/>
              <a:t>Carta</a:t>
            </a:r>
            <a:r>
              <a:rPr lang="nl-NL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Koning werd ook gecontroleerd door een parlement.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3176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dirty="0" smtClean="0"/>
              <a:t>Frankrijk ?</a:t>
            </a:r>
            <a:endParaRPr lang="nl-NL" sz="7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1770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174532" y="188641"/>
            <a:ext cx="4824536" cy="5983560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In Frankrijk valt het feodalisme juist wel uit elkaar en dan krijg je dus GEEN staatsvorming.</a:t>
            </a:r>
            <a:br>
              <a:rPr lang="nl-NL" sz="2400" dirty="0"/>
            </a:br>
            <a:endParaRPr lang="nl-NL" sz="2400" dirty="0" smtClean="0"/>
          </a:p>
          <a:p>
            <a:r>
              <a:rPr lang="nl-NL" sz="2400" dirty="0" smtClean="0"/>
              <a:t>In </a:t>
            </a:r>
            <a:r>
              <a:rPr lang="nl-NL" sz="2400" dirty="0"/>
              <a:t>14</a:t>
            </a:r>
            <a:r>
              <a:rPr lang="nl-NL" sz="2400" baseline="30000" dirty="0"/>
              <a:t>e</a:t>
            </a:r>
            <a:r>
              <a:rPr lang="nl-NL" sz="2400" dirty="0"/>
              <a:t> eeuw honderdjarige oorlog heeft te maken met dat feodale stelsel: koning van Engeland is namelijk ook een leenman van de koning van Frankrijk. Groen gebied rondom Bordeaux. Als de Franse koning sterft: wie gaat hem opvolgen? </a:t>
            </a:r>
            <a:br>
              <a:rPr lang="nl-NL" sz="2400" dirty="0"/>
            </a:br>
            <a:r>
              <a:rPr lang="nl-NL" sz="2400" dirty="0"/>
              <a:t>Engelse koning als Franse edellieden maken aanspraak op de troon. Daaruit volgt een serie </a:t>
            </a:r>
            <a:r>
              <a:rPr lang="nl-NL" sz="2400" dirty="0" smtClean="0"/>
              <a:t>van </a:t>
            </a:r>
            <a:r>
              <a:rPr lang="nl-NL" sz="2400" dirty="0"/>
              <a:t>oorlogen die gewonnen wordt door …</a:t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058" y="6780"/>
            <a:ext cx="6892473" cy="55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68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756" y="3471257"/>
            <a:ext cx="3168352" cy="1143000"/>
          </a:xfrm>
        </p:spPr>
        <p:txBody>
          <a:bodyPr>
            <a:noAutofit/>
          </a:bodyPr>
          <a:lstStyle/>
          <a:p>
            <a:r>
              <a:rPr lang="nl-NL" sz="2800" dirty="0" smtClean="0"/>
              <a:t>Nationalisme:</a:t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Teruggrijpen op de een ‘glorieus moment uit de ‘vaderlandse’ geschiedenis.</a:t>
            </a:r>
            <a:endParaRPr lang="nl-NL" sz="2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geert wilders michiel de ruy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544" y="214290"/>
            <a:ext cx="4402460" cy="64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arine le pen jean d'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34" y="214290"/>
            <a:ext cx="6072230" cy="6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54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B096B0-BE20-479F-B38E-AA1BD8077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Rustige presentatie (breedbeeld)</Template>
  <TotalTime>0</TotalTime>
  <Words>238</Words>
  <Application>Microsoft Office PowerPoint</Application>
  <PresentationFormat>Aangepast</PresentationFormat>
  <Paragraphs>33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Serenity_16x9</vt:lpstr>
      <vt:lpstr>Samenvatting 4.5 Opkomst steden en staten</vt:lpstr>
      <vt:lpstr>HAVO     </vt:lpstr>
      <vt:lpstr>Dia 3</vt:lpstr>
      <vt:lpstr>Verschillende routes naar de huidige bestuursvorm. Verschil Engeland en Frankrijk </vt:lpstr>
      <vt:lpstr>Dia 5</vt:lpstr>
      <vt:lpstr>In Engeland functioneert het feodalisme wel goed en weet de koning een zeker nationaal gevoel te creëren met zijn oorlogen tegen Ierland, Schotland en Frankrijk.    </vt:lpstr>
      <vt:lpstr>Frankrijk ?</vt:lpstr>
      <vt:lpstr>Dia 8</vt:lpstr>
      <vt:lpstr>Nationalisme:  Teruggrijpen op de een ‘glorieus moment uit de ‘vaderlandse’ geschiedenis.</vt:lpstr>
      <vt:lpstr>Franse staatsvorming niet door middel van feodale stelsel maar door centralisatie!  Centralisatie = de leenmannen buiten spel zetten. (Adel krijgt minder macht)  Dit kan vooral door de opkomst van steden!   Belasting betalen en geld lenen aan de koning daarvoor terug privileges.       </vt:lpstr>
      <vt:lpstr>Centralisatie en uniformering staat tegenover  Particularisme</vt:lpstr>
      <vt:lpstr>Bourgondië ?</vt:lpstr>
      <vt:lpstr>Dia 13</vt:lpstr>
      <vt:lpstr>Dia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2014-11-23T15:35:10Z</dcterms:created>
  <dcterms:modified xsi:type="dcterms:W3CDTF">2016-12-09T11:38:23Z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